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1" r:id="rId1"/>
  </p:sldMasterIdLst>
  <p:notesMasterIdLst>
    <p:notesMasterId r:id="rId48"/>
  </p:notesMasterIdLst>
  <p:sldIdLst>
    <p:sldId id="256" r:id="rId2"/>
    <p:sldId id="262" r:id="rId3"/>
    <p:sldId id="285" r:id="rId4"/>
    <p:sldId id="279" r:id="rId5"/>
    <p:sldId id="280" r:id="rId6"/>
    <p:sldId id="281" r:id="rId7"/>
    <p:sldId id="287" r:id="rId8"/>
    <p:sldId id="289" r:id="rId9"/>
    <p:sldId id="261" r:id="rId10"/>
    <p:sldId id="299" r:id="rId11"/>
    <p:sldId id="282" r:id="rId12"/>
    <p:sldId id="294" r:id="rId13"/>
    <p:sldId id="300" r:id="rId14"/>
    <p:sldId id="302" r:id="rId15"/>
    <p:sldId id="303" r:id="rId16"/>
    <p:sldId id="305" r:id="rId17"/>
    <p:sldId id="306" r:id="rId18"/>
    <p:sldId id="307" r:id="rId19"/>
    <p:sldId id="309" r:id="rId20"/>
    <p:sldId id="308" r:id="rId21"/>
    <p:sldId id="310" r:id="rId22"/>
    <p:sldId id="311" r:id="rId23"/>
    <p:sldId id="292" r:id="rId24"/>
    <p:sldId id="295" r:id="rId25"/>
    <p:sldId id="293" r:id="rId26"/>
    <p:sldId id="297" r:id="rId27"/>
    <p:sldId id="313" r:id="rId28"/>
    <p:sldId id="314" r:id="rId29"/>
    <p:sldId id="296" r:id="rId30"/>
    <p:sldId id="298" r:id="rId31"/>
    <p:sldId id="312" r:id="rId32"/>
    <p:sldId id="317" r:id="rId33"/>
    <p:sldId id="318" r:id="rId34"/>
    <p:sldId id="319" r:id="rId35"/>
    <p:sldId id="320" r:id="rId36"/>
    <p:sldId id="284" r:id="rId37"/>
    <p:sldId id="315" r:id="rId38"/>
    <p:sldId id="286" r:id="rId39"/>
    <p:sldId id="266" r:id="rId40"/>
    <p:sldId id="321" r:id="rId41"/>
    <p:sldId id="316" r:id="rId42"/>
    <p:sldId id="265" r:id="rId43"/>
    <p:sldId id="270" r:id="rId44"/>
    <p:sldId id="269" r:id="rId45"/>
    <p:sldId id="271" r:id="rId46"/>
    <p:sldId id="27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8"/>
    <p:restoredTop sz="94670"/>
  </p:normalViewPr>
  <p:slideViewPr>
    <p:cSldViewPr snapToGrid="0" snapToObjects="1">
      <p:cViewPr>
        <p:scale>
          <a:sx n="165" d="100"/>
          <a:sy n="165" d="100"/>
        </p:scale>
        <p:origin x="6688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B413B-3E5F-A543-B7CC-A8681AFB4D88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DC60F-A4AB-3840-BF0B-58464D345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666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5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82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4403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1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lowersteam/teachDeepRL" TargetMode="External"/><Relationship Id="rId5" Type="http://schemas.openxmlformats.org/officeDocument/2006/relationships/hyperlink" Target="https://openai.com/blog/solving-rubiks-cube/" TargetMode="Externa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mind.com/blog/article/muzero-mastering-go-chess-shogi-and-atari-without-rules" TargetMode="External"/><Relationship Id="rId13" Type="http://schemas.openxmlformats.org/officeDocument/2006/relationships/image" Target="../media/image8.jpg"/><Relationship Id="rId3" Type="http://schemas.openxmlformats.org/officeDocument/2006/relationships/image" Target="../media/image3.gif"/><Relationship Id="rId7" Type="http://schemas.openxmlformats.org/officeDocument/2006/relationships/image" Target="../media/image5.jpg"/><Relationship Id="rId12" Type="http://schemas.openxmlformats.org/officeDocument/2006/relationships/hyperlink" Target="https://openai.com/blog/solving-rubiks-cube/" TargetMode="External"/><Relationship Id="rId2" Type="http://schemas.openxmlformats.org/officeDocument/2006/relationships/hyperlink" Target="https://www.youtube.com/watch?v=V1eYniJ0Rnk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penai.com/projects/five/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4.jpg"/><Relationship Id="rId10" Type="http://schemas.openxmlformats.org/officeDocument/2006/relationships/hyperlink" Target="https://deepmind.com/blog/article/AlphaStar-Grandmaster-level-in-StarCraft-II-using-multi-agent-reinforcement-learning" TargetMode="External"/><Relationship Id="rId4" Type="http://schemas.openxmlformats.org/officeDocument/2006/relationships/hyperlink" Target="https://deepmind.com/research/case-studies/alphago-the-story-so-far" TargetMode="External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research/blog/unadversarial-examples-designing-objects-for-robust-visio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12901" TargetMode="External"/><Relationship Id="rId2" Type="http://schemas.openxmlformats.org/officeDocument/2006/relationships/hyperlink" Target="https://www.alexirpan.com/2018/02/14/rl-har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3.1188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://therlbook.com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x_bgoTF7bs?start=87&amp;feature=oembed" TargetMode="External"/><Relationship Id="rId5" Type="http://schemas.openxmlformats.org/officeDocument/2006/relationships/hyperlink" Target="https://arxiv.org/pdf/1707.02286.pdf" TargetMode="External"/><Relationship Id="rId4" Type="http://schemas.openxmlformats.org/officeDocument/2006/relationships/image" Target="../media/image3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faulty-reward-function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OIHko8ySg?feature=oembed" TargetMode="Externa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www.alexirpan.com/2018/02/14/rl-hard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11/30/meta-learning.html" TargetMode="External"/><Relationship Id="rId2" Type="http://schemas.openxmlformats.org/officeDocument/2006/relationships/hyperlink" Target="https://bair.berkeley.edu/blog/2019/12/12/mbp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archenterpriseai.techtarget.com/definition/machine-teachi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gradient.pub/learning-from-humans-what-is-inverse-reinforcement-learning/" TargetMode="External"/><Relationship Id="rId2" Type="http://schemas.openxmlformats.org/officeDocument/2006/relationships/hyperlink" Target="https://minimizingregret.wordpress.com/2019/04/15/reinforcement-learning-without-rewar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hyperlink" Target="https://netflixtechblog.com/artwork-personalization-c589f074ad7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loon-for-all/drifting-efficiently-through-the-stratosphere-using-deep-reinforcement-learning-c38723ee2e90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wsj.com/articles/ai-enabled-cheetos-offer-promise-of-the-perfect-puff-1160815854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ai/autonomous-system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openai.com/blog/openai-fi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s://openreview.net/pdf?id=r1lyTjAqY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7328-CAE1-2E48-8E77-7E525CC4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Real-World Reinforcement Learning:</a:t>
            </a:r>
            <a:br>
              <a:rPr lang="en-US" dirty="0"/>
            </a:br>
            <a:r>
              <a:rPr lang="en-US" dirty="0"/>
              <a:t>Challenges and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F081A-75C7-084B-9E2E-53278D5F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98510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Enes Bilgin</a:t>
            </a:r>
            <a:br>
              <a:rPr lang="en-US" dirty="0"/>
            </a:br>
            <a:r>
              <a:rPr lang="en-US" sz="1800" dirty="0"/>
              <a:t>Sr. AI Engineer | Microsoft Autonomous Systems</a:t>
            </a:r>
            <a:br>
              <a:rPr lang="en-US" sz="1800" dirty="0"/>
            </a:br>
            <a:br>
              <a:rPr lang="en-US" dirty="0"/>
            </a:br>
            <a:r>
              <a:rPr lang="en-US" sz="1800" dirty="0"/>
              <a:t>RL Zurich &amp; Pie &amp; AI </a:t>
            </a:r>
          </a:p>
          <a:p>
            <a:r>
              <a:rPr lang="en-US" sz="1800" dirty="0"/>
              <a:t>January 12, 2021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ADF6C9-F1A6-914A-9561-BF81FAABD4F9}"/>
              </a:ext>
            </a:extLst>
          </p:cNvPr>
          <p:cNvSpPr txBox="1">
            <a:spLocks/>
          </p:cNvSpPr>
          <p:nvPr/>
        </p:nvSpPr>
        <p:spPr>
          <a:xfrm>
            <a:off x="8429623" y="6363319"/>
            <a:ext cx="3690052" cy="634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cap="none" dirty="0">
                <a:ea typeface="Open Sans Light" panose="020B0306030504020204" pitchFamily="34" charset="0"/>
                <a:cs typeface="Open Sans Light" panose="020B0306030504020204" pitchFamily="34" charset="0"/>
              </a:rPr>
              <a:t>github.com/ebilgin/talks</a:t>
            </a:r>
            <a:endParaRPr lang="en-US" sz="1400" cap="none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humans actually 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 an RL agent:</a:t>
            </a:r>
          </a:p>
          <a:p>
            <a:r>
              <a:rPr lang="en-US" dirty="0"/>
              <a:t>We explore different decisions in various circumstances</a:t>
            </a:r>
          </a:p>
          <a:p>
            <a:r>
              <a:rPr lang="en-US" dirty="0"/>
              <a:t>We exploit most of the time</a:t>
            </a:r>
          </a:p>
          <a:p>
            <a:pPr marL="0" indent="0">
              <a:buNone/>
            </a:pPr>
            <a:r>
              <a:rPr lang="en-US" dirty="0"/>
              <a:t>Yet, this is not the whole of the story.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not deserted on earth as lonely agents wandering around to discover stuff.</a:t>
            </a:r>
          </a:p>
        </p:txBody>
      </p:sp>
    </p:spTree>
    <p:extLst>
      <p:ext uri="{BB962C8B-B14F-4D97-AF65-F5344CB8AC3E}">
        <p14:creationId xmlns:p14="http://schemas.microsoft.com/office/powerpoint/2010/main" val="41556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Education, education, education…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We spent most of our time learning from experts, through formal and informal channels</a:t>
            </a:r>
          </a:p>
          <a:p>
            <a:r>
              <a:rPr lang="en-US" dirty="0"/>
              <a:t>An entire education system is designed to train us starting with fundamentals up to advanced levels</a:t>
            </a:r>
          </a:p>
          <a:p>
            <a:r>
              <a:rPr lang="en-US" dirty="0"/>
              <a:t>And this is efficient (it would suck to constantly reinvent the wheel)</a:t>
            </a:r>
          </a:p>
          <a:p>
            <a:r>
              <a:rPr lang="en-US" dirty="0"/>
              <a:t>Why not educate machines similarly?</a:t>
            </a:r>
          </a:p>
        </p:txBody>
      </p:sp>
      <p:pic>
        <p:nvPicPr>
          <p:cNvPr id="2050" name="Picture 2" descr="Modern education system vs traditional education system">
            <a:extLst>
              <a:ext uri="{FF2B5EF4-FFF2-40B4-BE49-F238E27FC236}">
                <a16:creationId xmlns:a16="http://schemas.microsoft.com/office/drawing/2014/main" id="{D4D43952-3B38-424C-97F7-76CF83845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1" r="22835" b="2"/>
          <a:stretch/>
        </p:blipFill>
        <p:spPr bwMode="auto"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5CDBE-2740-484D-BF51-DCA8CE1F2BA1}"/>
              </a:ext>
            </a:extLst>
          </p:cNvPr>
          <p:cNvSpPr txBox="1"/>
          <p:nvPr/>
        </p:nvSpPr>
        <p:spPr>
          <a:xfrm>
            <a:off x="7619998" y="5791201"/>
            <a:ext cx="3425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4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xpertcube.com</a:t>
            </a:r>
            <a:r>
              <a:rPr lang="en-US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/modern-education-system/</a:t>
            </a:r>
          </a:p>
        </p:txBody>
      </p:sp>
    </p:spTree>
    <p:extLst>
      <p:ext uri="{BB962C8B-B14F-4D97-AF65-F5344CB8AC3E}">
        <p14:creationId xmlns:p14="http://schemas.microsoft.com/office/powerpoint/2010/main" val="18830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MACHINE TEACHING</a:t>
            </a:r>
          </a:p>
        </p:txBody>
      </p:sp>
    </p:spTree>
    <p:extLst>
      <p:ext uri="{BB962C8B-B14F-4D97-AF65-F5344CB8AC3E}">
        <p14:creationId xmlns:p14="http://schemas.microsoft.com/office/powerpoint/2010/main" val="322876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Machine Teaching is a paradigm that suggests transferring subject matter expertise in humans to machine learning models to facilitate training.</a:t>
            </a:r>
          </a:p>
        </p:txBody>
      </p:sp>
    </p:spTree>
    <p:extLst>
      <p:ext uri="{BB962C8B-B14F-4D97-AF65-F5344CB8AC3E}">
        <p14:creationId xmlns:p14="http://schemas.microsoft.com/office/powerpoint/2010/main" val="29630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7E83807-BBEE-CA4E-B317-32F9379A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50" y="2074860"/>
            <a:ext cx="2343924" cy="2343924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657E686-30FF-154A-8359-44796EFD9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55" y="3539383"/>
            <a:ext cx="1720719" cy="163371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4C320A8E-2678-7743-94D8-AC80FBC2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00" y="3539383"/>
            <a:ext cx="1720719" cy="1633710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01E58BA-645D-9E4F-A894-9CDA4B2C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19" y="3539383"/>
            <a:ext cx="1720719" cy="163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97460-DC99-D44D-AD0D-228CA728C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05" y="3871176"/>
            <a:ext cx="591055" cy="417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5C0A37-20D5-044E-BF60-D0373BA4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50" y="3866536"/>
            <a:ext cx="591055" cy="4172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BDDAA3-686D-9644-A2E7-4A7EE0034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33" y="3880504"/>
            <a:ext cx="595509" cy="4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0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Training a basketball playing agent over </a:t>
            </a:r>
          </a:p>
          <a:p>
            <a:r>
              <a:rPr lang="en-US" dirty="0"/>
              <a:t>Entire game, vs.</a:t>
            </a:r>
          </a:p>
          <a:p>
            <a:r>
              <a:rPr lang="en-US" dirty="0"/>
              <a:t>Smaller concepts</a:t>
            </a:r>
          </a:p>
          <a:p>
            <a:pPr lvl="1"/>
            <a:r>
              <a:rPr lang="en-US" dirty="0"/>
              <a:t>Dribbling</a:t>
            </a:r>
          </a:p>
          <a:p>
            <a:pPr lvl="1"/>
            <a:r>
              <a:rPr lang="en-US" dirty="0"/>
              <a:t>Passing</a:t>
            </a:r>
          </a:p>
          <a:p>
            <a:pPr lvl="1"/>
            <a:r>
              <a:rPr lang="en-US" dirty="0"/>
              <a:t>Shooting…</a:t>
            </a:r>
          </a:p>
          <a:p>
            <a:pPr marL="457200" lvl="1" indent="0">
              <a:buNone/>
            </a:pPr>
            <a:r>
              <a:rPr lang="en-US" dirty="0"/>
              <a:t>Also train/use a selector concept to switch</a:t>
            </a:r>
          </a:p>
        </p:txBody>
      </p:sp>
    </p:spTree>
    <p:extLst>
      <p:ext uri="{BB962C8B-B14F-4D97-AF65-F5344CB8AC3E}">
        <p14:creationId xmlns:p14="http://schemas.microsoft.com/office/powerpoint/2010/main" val="7230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facilitates learning since:</a:t>
            </a:r>
          </a:p>
          <a:p>
            <a:r>
              <a:rPr lang="en-US" dirty="0"/>
              <a:t>Smaller tasks are easier to learn</a:t>
            </a:r>
          </a:p>
          <a:p>
            <a:r>
              <a:rPr lang="en-US" dirty="0"/>
              <a:t>Credit assignment gets easier</a:t>
            </a:r>
          </a:p>
          <a:p>
            <a:r>
              <a:rPr lang="en-US" dirty="0"/>
              <a:t>Training budget spent better by focusing on weak skills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2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divide THE task into concepts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2568037"/>
            <a:ext cx="3178638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machine teacher’s duty to</a:t>
            </a:r>
          </a:p>
          <a:p>
            <a:r>
              <a:rPr lang="en-US" dirty="0"/>
              <a:t>Design the concepts</a:t>
            </a:r>
          </a:p>
          <a:p>
            <a:r>
              <a:rPr lang="en-US" dirty="0"/>
              <a:t>Define reward function for each concept</a:t>
            </a:r>
          </a:p>
          <a:p>
            <a:r>
              <a:rPr lang="en-US" dirty="0"/>
              <a:t>Train/code rules to switch between concepts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Use a curriculum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pstairs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Parametrize the concept difficulty</a:t>
            </a:r>
          </a:p>
          <a:p>
            <a:r>
              <a:rPr lang="en-US" dirty="0"/>
              <a:t>E.g. number of players to dribble through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Gradually increase the difficulty</a:t>
            </a:r>
          </a:p>
          <a:p>
            <a:r>
              <a:rPr lang="en-US" dirty="0"/>
              <a:t>Transition to a next lesson if “success”</a:t>
            </a:r>
          </a:p>
          <a:p>
            <a:r>
              <a:rPr lang="en-US" dirty="0"/>
              <a:t>Fall back to a previous lesson if “failure”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Use a curriculum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Upstairs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It’s the machine teacher’s duty to:</a:t>
            </a:r>
          </a:p>
          <a:p>
            <a:r>
              <a:rPr lang="en-US" dirty="0"/>
              <a:t>Define parametrization / lessons</a:t>
            </a:r>
          </a:p>
          <a:p>
            <a:r>
              <a:rPr lang="en-US" dirty="0"/>
              <a:t>Define success and failure criteria</a:t>
            </a:r>
          </a:p>
          <a:p>
            <a:pPr marL="0" indent="0">
              <a:buNone/>
            </a:pPr>
            <a:r>
              <a:rPr lang="en-US" dirty="0"/>
              <a:t>Automated approaches:</a:t>
            </a:r>
          </a:p>
          <a:p>
            <a:r>
              <a:rPr lang="en-US" dirty="0">
                <a:hlinkClick r:id="rId5"/>
              </a:rPr>
              <a:t>Automatic Domain Randomization</a:t>
            </a:r>
            <a:endParaRPr lang="en-US" dirty="0"/>
          </a:p>
          <a:p>
            <a:r>
              <a:rPr lang="en-US" dirty="0">
                <a:hlinkClick r:id="rId6"/>
              </a:rPr>
              <a:t>Absolute Learning Progress – Gaussian Mixture Models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WHERE WE ARE at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WITH RL</a:t>
            </a:r>
          </a:p>
        </p:txBody>
      </p:sp>
    </p:spTree>
    <p:extLst>
      <p:ext uri="{BB962C8B-B14F-4D97-AF65-F5344CB8AC3E}">
        <p14:creationId xmlns:p14="http://schemas.microsoft.com/office/powerpoint/2010/main" val="3260241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CONSTRAIN THE EXPLORATION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No sign with solid fill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Limit the available actions with respect to the observation (action masking).</a:t>
            </a:r>
          </a:p>
          <a:p>
            <a:r>
              <a:rPr lang="en-US" dirty="0"/>
              <a:t>“Don’t run forward after losing the ball.”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let the agent explore states known to be “bad” (e.g., through use of terminal conditions).</a:t>
            </a:r>
          </a:p>
          <a:p>
            <a:r>
              <a:rPr lang="en-US" dirty="0"/>
              <a:t> “Don’t bunch together in the offense.”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Provide feedback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D074A-57FF-8F43-A964-362E849B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7704" y="2568037"/>
            <a:ext cx="1716464" cy="17164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F4361B-CACA-40DA-87BE-717454DE7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Engineer the reward function (at your own risk) to incentivize “good” behavior:</a:t>
            </a:r>
          </a:p>
          <a:p>
            <a:r>
              <a:rPr lang="en-US" dirty="0"/>
              <a:t>Reward successfully completed passes.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 auxiliary models to classify behavior as “good” or “bad”</a:t>
            </a:r>
          </a:p>
          <a:p>
            <a:r>
              <a:rPr lang="en-US" dirty="0"/>
              <a:t>Compare and rank two dribbling experiences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Machine Teaching involves creating the tools to allow non-ML experts to convey their experience intuitively to RL agents.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Like how school teachers are not neuroscientists, but leveraging learning techniques developed by neuroscientist, machine teachers don’t have to be machine learning scientists.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Example: Defining/shaping the reward function automatically based on the user feedback provided in natural language / interactive mechanisms.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approach can unlock the potential in RL.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 “This is feature engineering on steroids!”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Yes, in the absence of auto ML/MT capabilities. Need tools to automate/facilitate MT.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SMEs know so much about their business problem. Why not leverage that knowledge?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MT makes training much more efficient, and feasible in some cases: Invaluable for fast iteration.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“Aren’t we inserting a bias to the learning?”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Exactly. No need to discover genius strategies for a robot arm task as opposed to Go.</a:t>
            </a:r>
          </a:p>
          <a:p>
            <a:pPr>
              <a:buFont typeface="Wingdings" pitchFamily="2" charset="2"/>
              <a:buChar char="v"/>
            </a:pPr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“Isn’t this at odds with approaches like </a:t>
            </a:r>
            <a:r>
              <a:rPr lang="en-US" sz="2000" dirty="0" err="1"/>
              <a:t>MuZero</a:t>
            </a:r>
            <a:r>
              <a:rPr lang="en-US" sz="2000" dirty="0"/>
              <a:t>?”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They are complementary: Automate every-day business/industry tasks rather than solving AGI.</a:t>
            </a:r>
          </a:p>
        </p:txBody>
      </p:sp>
    </p:spTree>
    <p:extLst>
      <p:ext uri="{BB962C8B-B14F-4D97-AF65-F5344CB8AC3E}">
        <p14:creationId xmlns:p14="http://schemas.microsoft.com/office/powerpoint/2010/main" val="8041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NEED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3196943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Among all processes in industry that can be automated via RL, an extremely tiny fraction of them have associated simulation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available, simulation models are often not suitable for RL:</a:t>
            </a:r>
          </a:p>
          <a:p>
            <a:r>
              <a:rPr lang="en-US" dirty="0"/>
              <a:t>Low fidelity – makes it hard to transfer trained models to real world.</a:t>
            </a:r>
          </a:p>
          <a:p>
            <a:r>
              <a:rPr lang="en-US" dirty="0"/>
              <a:t>Too slow – takes long time to collect enough samples.</a:t>
            </a:r>
          </a:p>
          <a:p>
            <a:r>
              <a:rPr lang="en-US" dirty="0"/>
              <a:t>Domain specific software – hard to integrate with RL libraries.</a:t>
            </a:r>
          </a:p>
          <a:p>
            <a:r>
              <a:rPr lang="en-US" dirty="0"/>
              <a:t>Constrained by licensing – very expensive to parallelize for experience collection.</a:t>
            </a:r>
          </a:p>
          <a:p>
            <a:r>
              <a:rPr lang="en-US" dirty="0"/>
              <a:t>No capabilities of revealing observations, resetting, domain randomization…</a:t>
            </a:r>
          </a:p>
        </p:txBody>
      </p:sp>
    </p:spTree>
    <p:extLst>
      <p:ext uri="{BB962C8B-B14F-4D97-AF65-F5344CB8AC3E}">
        <p14:creationId xmlns:p14="http://schemas.microsoft.com/office/powerpoint/2010/main" val="25281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Approaches: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OFFLINE RL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Better sim integration</a:t>
            </a:r>
          </a:p>
        </p:txBody>
      </p:sp>
    </p:spTree>
    <p:extLst>
      <p:ext uri="{BB962C8B-B14F-4D97-AF65-F5344CB8AC3E}">
        <p14:creationId xmlns:p14="http://schemas.microsoft.com/office/powerpoint/2010/main" val="279786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models are a rarity, but data / process logs are in abundance.</a:t>
            </a:r>
          </a:p>
          <a:p>
            <a:r>
              <a:rPr lang="en-US" dirty="0"/>
              <a:t>Offline RL learns directly from data produced by a non-RL controller</a:t>
            </a:r>
          </a:p>
          <a:p>
            <a:r>
              <a:rPr lang="en-US" dirty="0"/>
              <a:t>The policy does not interact with the environment during training.</a:t>
            </a:r>
          </a:p>
          <a:p>
            <a:pPr lvl="1"/>
            <a:r>
              <a:rPr lang="en-US" dirty="0"/>
              <a:t>Mostly relies on importance sampling to evaluate a new policy</a:t>
            </a:r>
          </a:p>
          <a:p>
            <a:r>
              <a:rPr lang="en-US" dirty="0"/>
              <a:t>It is posed to lead to a breakthrough to bring RL to real-world problems.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9CE91-F6A7-994A-801E-260E9D1B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84" y="4188758"/>
            <a:ext cx="5428181" cy="225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Better sim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Offline RL will always have limited capability due to lack of exploration / interaction with the environment.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Companies will focus more and more on creating simulations / digital twins.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This will be accompanied by better integrations between simulation software and RL tools / platforms.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5320D-456C-D74D-9988-73D80A2A6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" b="2"/>
          <a:stretch/>
        </p:blipFill>
        <p:spPr>
          <a:xfrm>
            <a:off x="6392336" y="2249487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0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SIM-TO-REAL GAP</a:t>
            </a:r>
          </a:p>
        </p:txBody>
      </p:sp>
    </p:spTree>
    <p:extLst>
      <p:ext uri="{BB962C8B-B14F-4D97-AF65-F5344CB8AC3E}">
        <p14:creationId xmlns:p14="http://schemas.microsoft.com/office/powerpoint/2010/main" val="257725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64D3-9B28-A848-A236-0BEB2137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576262"/>
          </a:xfrm>
        </p:spPr>
        <p:txBody>
          <a:bodyPr>
            <a:normAutofit fontScale="90000"/>
          </a:bodyPr>
          <a:lstStyle/>
          <a:p>
            <a:r>
              <a:rPr lang="en-US" dirty="0"/>
              <a:t>RL Success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6C8F0-2954-9B48-9BBC-FE79F3847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3172481"/>
            <a:ext cx="3195240" cy="345634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ATARI</a:t>
            </a:r>
            <a:endParaRPr lang="en-US" dirty="0"/>
          </a:p>
        </p:txBody>
      </p:sp>
      <p:pic>
        <p:nvPicPr>
          <p:cNvPr id="13" name="Picture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747AFF-AA7F-3648-8613-53DD037DDF2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31751" b="31751"/>
          <a:stretch>
            <a:fillRect/>
          </a:stretch>
        </p:blipFill>
        <p:spPr>
          <a:xfrm>
            <a:off x="1141412" y="1434883"/>
            <a:ext cx="3195240" cy="1524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C15CE4-97F7-784C-8524-B77188FBC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2" y="3172481"/>
            <a:ext cx="3200400" cy="345634"/>
          </a:xfrm>
        </p:spPr>
        <p:txBody>
          <a:bodyPr/>
          <a:lstStyle/>
          <a:p>
            <a:pPr algn="ctr"/>
            <a:r>
              <a:rPr lang="en-US" dirty="0">
                <a:hlinkClick r:id="rId4"/>
              </a:rPr>
              <a:t>ALPHAGO</a:t>
            </a:r>
            <a:endParaRPr lang="en-US" dirty="0"/>
          </a:p>
        </p:txBody>
      </p:sp>
      <p:pic>
        <p:nvPicPr>
          <p:cNvPr id="15" name="Picture Placeholder 14" descr="A picture containing object, table, person, different&#10;&#10;Description automatically generated">
            <a:extLst>
              <a:ext uri="{FF2B5EF4-FFF2-40B4-BE49-F238E27FC236}">
                <a16:creationId xmlns:a16="http://schemas.microsoft.com/office/drawing/2014/main" id="{92A6D1A9-87CC-544E-A7D4-5488FCA1020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7651" b="7651"/>
          <a:stretch>
            <a:fillRect/>
          </a:stretch>
        </p:blipFill>
        <p:spPr>
          <a:xfrm>
            <a:off x="4489052" y="1434883"/>
            <a:ext cx="31989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7C33F2-1D96-3446-AF12-657D0D853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566" y="3172480"/>
            <a:ext cx="3190741" cy="345634"/>
          </a:xfrm>
        </p:spPr>
        <p:txBody>
          <a:bodyPr/>
          <a:lstStyle/>
          <a:p>
            <a:pPr algn="ctr"/>
            <a:r>
              <a:rPr lang="en-US" dirty="0">
                <a:hlinkClick r:id="rId6"/>
              </a:rPr>
              <a:t>DOTA 2</a:t>
            </a:r>
            <a:endParaRPr lang="en-US" dirty="0"/>
          </a:p>
        </p:txBody>
      </p:sp>
      <p:pic>
        <p:nvPicPr>
          <p:cNvPr id="17" name="Picture Placeholder 16" descr="A picture containing grass, building, table, photo&#10;&#10;Description automatically generated">
            <a:extLst>
              <a:ext uri="{FF2B5EF4-FFF2-40B4-BE49-F238E27FC236}">
                <a16:creationId xmlns:a16="http://schemas.microsoft.com/office/drawing/2014/main" id="{EAE71D34-BE86-E144-AFF4-6ED5E339A85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t="7652" b="7652"/>
          <a:stretch>
            <a:fillRect/>
          </a:stretch>
        </p:blipFill>
        <p:spPr>
          <a:xfrm>
            <a:off x="7852441" y="1434883"/>
            <a:ext cx="3194969" cy="1524000"/>
          </a:xfr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B7526AB-D39A-7D43-A483-3D2000C4CFBF}"/>
              </a:ext>
            </a:extLst>
          </p:cNvPr>
          <p:cNvSpPr txBox="1">
            <a:spLocks/>
          </p:cNvSpPr>
          <p:nvPr/>
        </p:nvSpPr>
        <p:spPr>
          <a:xfrm>
            <a:off x="7852566" y="5636715"/>
            <a:ext cx="3190741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hlinkClick r:id="rId8"/>
              </a:rPr>
              <a:t>MuZERO</a:t>
            </a:r>
            <a:endParaRPr lang="en-US" dirty="0"/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2C7B095F-0ACA-924A-AED2-B097A77FF20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523" b="7523"/>
          <a:stretch/>
        </p:blipFill>
        <p:spPr>
          <a:xfrm>
            <a:off x="7852441" y="389911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ED6C4B9-CBCC-E344-B985-6F9B7705DBF5}"/>
              </a:ext>
            </a:extLst>
          </p:cNvPr>
          <p:cNvSpPr txBox="1">
            <a:spLocks/>
          </p:cNvSpPr>
          <p:nvPr/>
        </p:nvSpPr>
        <p:spPr>
          <a:xfrm>
            <a:off x="1124203" y="5645016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10"/>
              </a:rPr>
              <a:t>STARCRAFT II</a:t>
            </a:r>
            <a:endParaRPr lang="en-US" dirty="0"/>
          </a:p>
        </p:txBody>
      </p:sp>
      <p:pic>
        <p:nvPicPr>
          <p:cNvPr id="20" name="Picture Placeholder 21">
            <a:extLst>
              <a:ext uri="{FF2B5EF4-FFF2-40B4-BE49-F238E27FC236}">
                <a16:creationId xmlns:a16="http://schemas.microsoft.com/office/drawing/2014/main" id="{64DFB186-BDEB-C74A-93A4-7019E36DEE7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083" r="4083"/>
          <a:stretch/>
        </p:blipFill>
        <p:spPr>
          <a:xfrm>
            <a:off x="1124203" y="390741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B50A8D-E629-0145-A2DA-01D19DC34BB5}"/>
              </a:ext>
            </a:extLst>
          </p:cNvPr>
          <p:cNvSpPr txBox="1">
            <a:spLocks/>
          </p:cNvSpPr>
          <p:nvPr/>
        </p:nvSpPr>
        <p:spPr>
          <a:xfrm>
            <a:off x="4496530" y="5636715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12"/>
              </a:rPr>
              <a:t>ROBOT HAND</a:t>
            </a:r>
            <a:endParaRPr lang="en-US" dirty="0"/>
          </a:p>
        </p:txBody>
      </p:sp>
      <p:pic>
        <p:nvPicPr>
          <p:cNvPr id="5" name="Picture Placeholder 21" descr="A picture containing outdoor, person, riding, air&#10;&#10;Description automatically generated">
            <a:extLst>
              <a:ext uri="{FF2B5EF4-FFF2-40B4-BE49-F238E27FC236}">
                <a16:creationId xmlns:a16="http://schemas.microsoft.com/office/drawing/2014/main" id="{74FC7C46-5EE6-E442-8FD8-042A51CC7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7651" b="7651"/>
          <a:stretch>
            <a:fillRect/>
          </a:stretch>
        </p:blipFill>
        <p:spPr>
          <a:xfrm>
            <a:off x="4496530" y="3899117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981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SIM-TO-REAL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trained in simulation tend to overfit to </a:t>
            </a:r>
            <a:r>
              <a:rPr lang="en-US" dirty="0" err="1"/>
              <a:t>quircks</a:t>
            </a:r>
            <a:r>
              <a:rPr lang="en-US" dirty="0"/>
              <a:t> of the simulation and fail in real world.</a:t>
            </a:r>
          </a:p>
          <a:p>
            <a:r>
              <a:rPr lang="en-US" dirty="0"/>
              <a:t>Main approaches to overcome sim-to-real gap:</a:t>
            </a:r>
          </a:p>
          <a:p>
            <a:pPr lvl="1"/>
            <a:r>
              <a:rPr lang="en-US" dirty="0"/>
              <a:t>Domain randomization / data augmentation</a:t>
            </a:r>
          </a:p>
          <a:p>
            <a:pPr lvl="2"/>
            <a:r>
              <a:rPr lang="en-US" dirty="0"/>
              <a:t>Increases the training budget</a:t>
            </a:r>
          </a:p>
          <a:p>
            <a:pPr lvl="2"/>
            <a:r>
              <a:rPr lang="en-US" dirty="0"/>
              <a:t>For the sake of robustness, the policy performance in common environment configurations may deteriorate</a:t>
            </a:r>
          </a:p>
          <a:p>
            <a:pPr lvl="1"/>
            <a:r>
              <a:rPr lang="en-US" dirty="0"/>
              <a:t>Meta-RL</a:t>
            </a:r>
          </a:p>
          <a:p>
            <a:pPr lvl="2"/>
            <a:r>
              <a:rPr lang="en-US" dirty="0"/>
              <a:t>Although very promising, not as powerful as domain randomization</a:t>
            </a:r>
          </a:p>
        </p:txBody>
      </p:sp>
    </p:spTree>
    <p:extLst>
      <p:ext uri="{BB962C8B-B14F-4D97-AF65-F5344CB8AC3E}">
        <p14:creationId xmlns:p14="http://schemas.microsoft.com/office/powerpoint/2010/main" val="2109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APPROACH: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DESIGN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70497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generalization challenge for a self-driving car and self-driving forklift is not the same</a:t>
            </a:r>
          </a:p>
          <a:p>
            <a:r>
              <a:rPr lang="en-US" dirty="0"/>
              <a:t>In many industrial applications, there is a room to influence the design of the environment for better agent performance.</a:t>
            </a:r>
          </a:p>
          <a:p>
            <a:r>
              <a:rPr lang="en-US" dirty="0"/>
              <a:t>An example of this is to create “</a:t>
            </a:r>
            <a:r>
              <a:rPr lang="en-US" dirty="0" err="1"/>
              <a:t>unadversarial</a:t>
            </a:r>
            <a:r>
              <a:rPr lang="en-US" dirty="0"/>
              <a:t> objects” that are easy to be perceived by the agent.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Hadi Salman et al. 2020 - Unadversarial Examples: Designing Objects for Robust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6C19B-63F7-B14E-B8D1-F02EB81B7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255837"/>
            <a:ext cx="975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01C1AB-FF7C-5F46-B77C-D71F16801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27572"/>
            <a:ext cx="9906000" cy="37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Unadversarial objects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00A562-81A9-3D42-B778-DB68134E8E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Computer vision models notoriously suffer from adversarial perturbations: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done my maximizing the model loss over via trainable perturbation: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𝑎𝑑𝑣𝑒𝑟𝑠𝑎𝑟𝑖𝑎𝑙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Unadversarial</a:t>
                </a:r>
                <a:r>
                  <a:rPr lang="en-US" dirty="0"/>
                  <a:t> examples are created by minimizing this loss.</a:t>
                </a:r>
              </a:p>
              <a:p>
                <a:r>
                  <a:rPr lang="en-US" dirty="0"/>
                  <a:t>RL agents can benefit from such modifications in the environment.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00A562-81A9-3D42-B778-DB68134E8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4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5851638-75C2-B941-89DE-48E31C47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288" y="1909493"/>
            <a:ext cx="4331095" cy="16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3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Other major challenges</a:t>
            </a:r>
          </a:p>
        </p:txBody>
      </p:sp>
    </p:spTree>
    <p:extLst>
      <p:ext uri="{BB962C8B-B14F-4D97-AF65-F5344CB8AC3E}">
        <p14:creationId xmlns:p14="http://schemas.microsoft.com/office/powerpoint/2010/main" val="259899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challenges and more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(multi-objective) reward function could be very painful.</a:t>
            </a:r>
          </a:p>
          <a:p>
            <a:pPr lvl="1"/>
            <a:r>
              <a:rPr lang="en-US" dirty="0"/>
              <a:t>Inverse reinforcement learning could help with this.</a:t>
            </a:r>
          </a:p>
          <a:p>
            <a:pPr lvl="1"/>
            <a:endParaRPr lang="en-US" dirty="0"/>
          </a:p>
          <a:p>
            <a:r>
              <a:rPr lang="en-US" dirty="0"/>
              <a:t>RL policies are risky to deploy in safety-critical environments unlike classical controllers that come with theoretical guarantees.</a:t>
            </a:r>
          </a:p>
          <a:p>
            <a:pPr lvl="1"/>
            <a:r>
              <a:rPr lang="en-US" dirty="0"/>
              <a:t>There are a lot of research going on in safe RL.</a:t>
            </a:r>
          </a:p>
          <a:p>
            <a:pPr lvl="1"/>
            <a:endParaRPr lang="en-US" dirty="0"/>
          </a:p>
          <a:p>
            <a:r>
              <a:rPr lang="en-US" dirty="0"/>
              <a:t>High-dimensional action spaces are hard to deal with.</a:t>
            </a:r>
          </a:p>
          <a:p>
            <a:pPr lvl="1"/>
            <a:r>
              <a:rPr lang="en-US" dirty="0"/>
              <a:t>Action embeddings (used in </a:t>
            </a:r>
            <a:r>
              <a:rPr lang="en-US" dirty="0" err="1"/>
              <a:t>OpenAI</a:t>
            </a:r>
            <a:r>
              <a:rPr lang="en-US" dirty="0"/>
              <a:t> Five) are quite promising</a:t>
            </a:r>
          </a:p>
        </p:txBody>
      </p:sp>
    </p:spTree>
    <p:extLst>
      <p:ext uri="{BB962C8B-B14F-4D97-AF65-F5344CB8AC3E}">
        <p14:creationId xmlns:p14="http://schemas.microsoft.com/office/powerpoint/2010/main" val="13645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Recommended on the topic:</a:t>
            </a:r>
          </a:p>
          <a:p>
            <a:r>
              <a:rPr lang="en-US" dirty="0">
                <a:hlinkClick r:id="rId2"/>
              </a:rPr>
              <a:t>Alex Irpan: “Deep Reinforcement Learning Doesn't Work Yet”</a:t>
            </a:r>
            <a:endParaRPr lang="en-US" dirty="0"/>
          </a:p>
          <a:p>
            <a:r>
              <a:rPr lang="en-US" dirty="0">
                <a:hlinkClick r:id="rId3"/>
              </a:rPr>
              <a:t>Dulac-Arnold et al: “Challenges of Real-World Reinforcement Learning”</a:t>
            </a:r>
            <a:r>
              <a:rPr lang="en-US" dirty="0"/>
              <a:t> </a:t>
            </a:r>
          </a:p>
          <a:p>
            <a:r>
              <a:rPr lang="en-US" dirty="0" err="1">
                <a:hlinkClick r:id="rId4"/>
              </a:rPr>
              <a:t>Dulac</a:t>
            </a:r>
            <a:r>
              <a:rPr lang="en-US" dirty="0">
                <a:hlinkClick r:id="rId4"/>
              </a:rPr>
              <a:t>-Arnold et al: “An empirical investigation of the challenges of real-world reinforcement learning”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06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871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GRAND PROMISE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“Near-optimal sequential decision-making under uncertainty to maximize some long-term benefit.”</a:t>
            </a:r>
          </a:p>
          <a:p>
            <a:pPr>
              <a:lnSpc>
                <a:spcPct val="110000"/>
              </a:lnSpc>
            </a:pPr>
            <a:r>
              <a:rPr lang="en-US" dirty="0"/>
              <a:t>A lot of research is going on to bring RL up to its potential.</a:t>
            </a:r>
          </a:p>
          <a:p>
            <a:pPr>
              <a:lnSpc>
                <a:spcPct val="110000"/>
              </a:lnSpc>
            </a:pPr>
            <a:r>
              <a:rPr lang="en-US" dirty="0"/>
              <a:t>Yet, real-life success stories in RL are still rarity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DC72-FFD7-EB4D-8F21-600E38D2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4" r="3" b="472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76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100BE-177B-D445-B347-97362A16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8739" y="5277587"/>
            <a:ext cx="3412954" cy="666014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therlbook.com</a:t>
            </a:r>
            <a:endParaRPr lang="en-US" sz="2800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BC14782-757F-C84B-AA65-6F921170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"/>
          <a:stretch/>
        </p:blipFill>
        <p:spPr>
          <a:xfrm>
            <a:off x="1534333" y="316659"/>
            <a:ext cx="5036947" cy="62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3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ADDITIONAL DISCUSSION  </a:t>
            </a:r>
          </a:p>
        </p:txBody>
      </p:sp>
    </p:spTree>
    <p:extLst>
      <p:ext uri="{BB962C8B-B14F-4D97-AF65-F5344CB8AC3E}">
        <p14:creationId xmlns:p14="http://schemas.microsoft.com/office/powerpoint/2010/main" val="17062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DESIGNING reward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1028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RL algorithms care about maximizing the total reward you defined, not what you intended it to do.</a:t>
            </a:r>
          </a:p>
        </p:txBody>
      </p:sp>
      <p:pic>
        <p:nvPicPr>
          <p:cNvPr id="2" name="Online Media 1" descr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AF5E1C7E-D601-3644-9944-92CD5D63F7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26218" y="2415822"/>
            <a:ext cx="4404783" cy="3301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64D95-BD4A-9E4E-B883-10BDE13EB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80" y="5928751"/>
            <a:ext cx="5597878" cy="401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F09C2-D1EA-1A45-BAE5-AEBC93D89C80}"/>
              </a:ext>
            </a:extLst>
          </p:cNvPr>
          <p:cNvSpPr txBox="1"/>
          <p:nvPr/>
        </p:nvSpPr>
        <p:spPr>
          <a:xfrm>
            <a:off x="7262636" y="3315228"/>
            <a:ext cx="220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Emergence of Locomotion </a:t>
            </a:r>
            <a:r>
              <a:rPr lang="en-US" dirty="0" err="1">
                <a:hlinkClick r:id="rId5"/>
              </a:rPr>
              <a:t>Behaviours</a:t>
            </a:r>
            <a:r>
              <a:rPr lang="en-US" dirty="0">
                <a:hlinkClick r:id="rId5"/>
              </a:rPr>
              <a:t> in Rich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6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DESIGNING reward function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10282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RL algorithms are great at finding loopholes in your reward design.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F09C2-D1EA-1A45-BAE5-AEBC93D89C80}"/>
              </a:ext>
            </a:extLst>
          </p:cNvPr>
          <p:cNvSpPr txBox="1"/>
          <p:nvPr/>
        </p:nvSpPr>
        <p:spPr>
          <a:xfrm>
            <a:off x="7482769" y="3241850"/>
            <a:ext cx="2201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CoastRunners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Faulty Reward Functions</a:t>
            </a:r>
            <a:r>
              <a:rPr lang="en-US" dirty="0"/>
              <a:t>  </a:t>
            </a:r>
          </a:p>
          <a:p>
            <a:r>
              <a:rPr lang="en-US" dirty="0" err="1"/>
              <a:t>OpenAI</a:t>
            </a:r>
            <a:r>
              <a:rPr lang="en-US" dirty="0"/>
              <a:t> Blog</a:t>
            </a:r>
          </a:p>
        </p:txBody>
      </p:sp>
      <p:pic>
        <p:nvPicPr>
          <p:cNvPr id="5" name="Online Media 4" descr="CoastRunners 7">
            <a:hlinkClick r:id="" action="ppaction://media"/>
            <a:extLst>
              <a:ext uri="{FF2B5EF4-FFF2-40B4-BE49-F238E27FC236}">
                <a16:creationId xmlns:a16="http://schemas.microsoft.com/office/drawing/2014/main" id="{8CA120EC-8AFE-B648-A777-8D4744BFC1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8103" y="2283178"/>
            <a:ext cx="4756077" cy="356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 FUNCTION FAILURE ANECDOTES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0" y="5869367"/>
            <a:ext cx="6220178" cy="83537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Source: Alex </a:t>
            </a:r>
            <a:r>
              <a:rPr lang="en-US" dirty="0" err="1">
                <a:hlinkClick r:id="rId2"/>
              </a:rPr>
              <a:t>Irpan</a:t>
            </a:r>
            <a:r>
              <a:rPr lang="en-US" dirty="0">
                <a:hlinkClick r:id="rId2"/>
              </a:rPr>
              <a:t> – Deep RL does not work yet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DB3CC-4C70-0843-9184-1A78B29C5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152"/>
          <a:stretch/>
        </p:blipFill>
        <p:spPr>
          <a:xfrm>
            <a:off x="1660877" y="1404032"/>
            <a:ext cx="8448322" cy="1193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7F85B-D45A-DC49-A7B3-CC6868E92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4" b="37552"/>
          <a:stretch/>
        </p:blipFill>
        <p:spPr>
          <a:xfrm>
            <a:off x="1660877" y="2794851"/>
            <a:ext cx="8448322" cy="124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F2D6A-41C0-7B47-9789-F1B322CF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00"/>
          <a:stretch/>
        </p:blipFill>
        <p:spPr>
          <a:xfrm>
            <a:off x="1660877" y="4220030"/>
            <a:ext cx="8448322" cy="14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sample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Model-based</a:t>
            </a:r>
            <a:r>
              <a:rPr lang="en-US" dirty="0"/>
              <a:t> reinforcement learning</a:t>
            </a:r>
          </a:p>
          <a:p>
            <a:pPr lvl="1"/>
            <a:r>
              <a:rPr lang="en-US" dirty="0"/>
              <a:t>Learn the environment dynamics, then try to figure out a policy</a:t>
            </a:r>
          </a:p>
          <a:p>
            <a:r>
              <a:rPr lang="en-US" dirty="0">
                <a:hlinkClick r:id="rId3"/>
              </a:rPr>
              <a:t>Meta-learning</a:t>
            </a:r>
            <a:endParaRPr lang="en-US" dirty="0"/>
          </a:p>
          <a:p>
            <a:pPr lvl="1"/>
            <a:r>
              <a:rPr lang="en-US" dirty="0"/>
              <a:t>Humans don’t learn every task from scratch (if a baby knows how to grab a toy, learning how to grab a plate is not that difficult)</a:t>
            </a:r>
          </a:p>
          <a:p>
            <a:pPr lvl="1"/>
            <a:r>
              <a:rPr lang="en-US" dirty="0"/>
              <a:t>Meta-learning involve training models for general tasks and then transfer them to new tasks with fewer training data</a:t>
            </a:r>
          </a:p>
          <a:p>
            <a:r>
              <a:rPr lang="en-US" dirty="0">
                <a:hlinkClick r:id="rId4"/>
              </a:rPr>
              <a:t>Machine Teaching</a:t>
            </a:r>
            <a:endParaRPr lang="en-US" dirty="0"/>
          </a:p>
          <a:p>
            <a:pPr lvl="1"/>
            <a:r>
              <a:rPr lang="en-US" dirty="0"/>
              <a:t>Inject the expertise in humans to the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3362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without a reward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Curiosity-driven</a:t>
            </a:r>
            <a:r>
              <a:rPr lang="en-US" dirty="0"/>
              <a:t> reinforcement learning</a:t>
            </a:r>
          </a:p>
          <a:p>
            <a:pPr lvl="1"/>
            <a:r>
              <a:rPr lang="en-US" dirty="0"/>
              <a:t>Reward the agent based on the novelty of scenes it encounters</a:t>
            </a:r>
          </a:p>
          <a:p>
            <a:pPr lvl="1"/>
            <a:r>
              <a:rPr lang="en-US" dirty="0"/>
              <a:t>No external rewards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Inverse reinforcement learning</a:t>
            </a:r>
            <a:endParaRPr lang="en-US" dirty="0"/>
          </a:p>
          <a:p>
            <a:pPr lvl="1"/>
            <a:r>
              <a:rPr lang="en-US" dirty="0"/>
              <a:t>Figure out rewards from demonstrations</a:t>
            </a:r>
          </a:p>
        </p:txBody>
      </p:sp>
    </p:spTree>
    <p:extLst>
      <p:ext uri="{BB962C8B-B14F-4D97-AF65-F5344CB8AC3E}">
        <p14:creationId xmlns:p14="http://schemas.microsoft.com/office/powerpoint/2010/main" val="8566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SUCCESS STORIES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B48B1-BD35-F442-9CEF-156387136365}"/>
              </a:ext>
            </a:extLst>
          </p:cNvPr>
          <p:cNvSpPr txBox="1">
            <a:spLocks/>
          </p:cNvSpPr>
          <p:nvPr/>
        </p:nvSpPr>
        <p:spPr>
          <a:xfrm>
            <a:off x="1141413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2"/>
              </a:rPr>
              <a:t>NETFLIX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PERSONALIZATION</a:t>
            </a:r>
            <a:endParaRPr lang="en-US" dirty="0"/>
          </a:p>
        </p:txBody>
      </p:sp>
      <p:pic>
        <p:nvPicPr>
          <p:cNvPr id="5" name="Picture Placeholder 13" descr="A picture containing photo, text, showing, newspaper&#10;&#10;Description automatically generated">
            <a:extLst>
              <a:ext uri="{FF2B5EF4-FFF2-40B4-BE49-F238E27FC236}">
                <a16:creationId xmlns:a16="http://schemas.microsoft.com/office/drawing/2014/main" id="{9B6B60ED-F97B-4A4C-AFAD-92DCE249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17" b="7617"/>
          <a:stretch>
            <a:fillRect/>
          </a:stretch>
        </p:blipFill>
        <p:spPr>
          <a:xfrm>
            <a:off x="1141413" y="1729351"/>
            <a:ext cx="3195240" cy="1524000"/>
          </a:xfrm>
          <a:prstGeom prst="round2Diag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E0A882-BA98-F541-B62B-64B3A2CA11B3}"/>
              </a:ext>
            </a:extLst>
          </p:cNvPr>
          <p:cNvSpPr txBox="1">
            <a:spLocks/>
          </p:cNvSpPr>
          <p:nvPr/>
        </p:nvSpPr>
        <p:spPr>
          <a:xfrm>
            <a:off x="4734437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4"/>
              </a:rPr>
              <a:t>MICROSOFT &amp; PEPSICO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MANUFACTURING</a:t>
            </a:r>
            <a:endParaRPr lang="en-US" dirty="0"/>
          </a:p>
        </p:txBody>
      </p:sp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649D1666-6F8A-1D42-826F-DAB1CC90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258" b="14258"/>
          <a:stretch/>
        </p:blipFill>
        <p:spPr>
          <a:xfrm>
            <a:off x="4734437" y="1729351"/>
            <a:ext cx="3195240" cy="1524000"/>
          </a:xfrm>
          <a:prstGeom prst="round2Diag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3E63F6-315B-C94F-B93E-002FDD38CF35}"/>
              </a:ext>
            </a:extLst>
          </p:cNvPr>
          <p:cNvSpPr txBox="1">
            <a:spLocks/>
          </p:cNvSpPr>
          <p:nvPr/>
        </p:nvSpPr>
        <p:spPr>
          <a:xfrm>
            <a:off x="8327461" y="3466948"/>
            <a:ext cx="3195240" cy="903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6"/>
              </a:rPr>
              <a:t>LOON &amp; GOOGLE AI</a:t>
            </a:r>
          </a:p>
          <a:p>
            <a:pPr marL="0" indent="0" algn="ctr">
              <a:buNone/>
            </a:pPr>
            <a:r>
              <a:rPr lang="en-US" dirty="0">
                <a:hlinkClick r:id="rId6"/>
              </a:rPr>
              <a:t>NAVIGATION</a:t>
            </a:r>
            <a:endParaRPr lang="en-US" dirty="0"/>
          </a:p>
        </p:txBody>
      </p:sp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9617599D-5228-D84E-AC28-2447671E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348" b="2348"/>
          <a:stretch/>
        </p:blipFill>
        <p:spPr>
          <a:xfrm>
            <a:off x="8327461" y="1729351"/>
            <a:ext cx="3195240" cy="1524000"/>
          </a:xfrm>
          <a:prstGeom prst="round2Diag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5162DA-F89F-1949-91FF-83183B7B2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765729"/>
            <a:ext cx="9905999" cy="1025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major challenges for RL to make its way to mainstream.</a:t>
            </a:r>
          </a:p>
          <a:p>
            <a:pPr marL="0" indent="0">
              <a:buNone/>
            </a:pPr>
            <a:r>
              <a:rPr lang="en-US" dirty="0"/>
              <a:t>This will likely change soon.</a:t>
            </a:r>
          </a:p>
        </p:txBody>
      </p:sp>
    </p:spTree>
    <p:extLst>
      <p:ext uri="{BB962C8B-B14F-4D97-AF65-F5344CB8AC3E}">
        <p14:creationId xmlns:p14="http://schemas.microsoft.com/office/powerpoint/2010/main" val="12455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RL Challenges &amp;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talk focuses on </a:t>
            </a:r>
          </a:p>
          <a:p>
            <a:pPr lvl="1"/>
            <a:r>
              <a:rPr lang="en-US" dirty="0"/>
              <a:t>Some of the key challenges in real-world RL</a:t>
            </a:r>
          </a:p>
          <a:p>
            <a:pPr lvl="1"/>
            <a:r>
              <a:rPr lang="en-US" dirty="0"/>
              <a:t>Some promising directions to overcome those</a:t>
            </a:r>
          </a:p>
          <a:p>
            <a:r>
              <a:rPr lang="en-US" dirty="0"/>
              <a:t>Disclaimer: </a:t>
            </a:r>
          </a:p>
          <a:p>
            <a:pPr lvl="1"/>
            <a:r>
              <a:rPr lang="en-US" dirty="0"/>
              <a:t>A lot of the talking points are from my experience at Microsoft’s Project Bonsai</a:t>
            </a:r>
          </a:p>
          <a:p>
            <a:pPr lvl="1"/>
            <a:r>
              <a:rPr lang="en-US" dirty="0"/>
              <a:t>I am here at my own capacity, and these are my personal views</a:t>
            </a:r>
          </a:p>
          <a:p>
            <a:pPr lvl="1"/>
            <a:r>
              <a:rPr lang="en-US" dirty="0"/>
              <a:t>If interested, visit: </a:t>
            </a:r>
            <a:r>
              <a:rPr lang="en-US" dirty="0">
                <a:hlinkClick r:id="rId2"/>
              </a:rPr>
              <a:t>https://www.microsoft.com/en-us/ai/autonomous-systems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222630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sample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288843"/>
            <a:ext cx="9905999" cy="897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hunger for data in RL is much worse than that of deep supervised learning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D919C9-08CD-FC44-81FF-EF767B86A804}"/>
              </a:ext>
            </a:extLst>
          </p:cNvPr>
          <p:cNvSpPr txBox="1">
            <a:spLocks/>
          </p:cNvSpPr>
          <p:nvPr/>
        </p:nvSpPr>
        <p:spPr>
          <a:xfrm>
            <a:off x="6816195" y="419766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2"/>
              </a:rPr>
              <a:t>Resources to train a Dota 2 agent</a:t>
            </a:r>
            <a:r>
              <a:rPr lang="en-US" sz="2000" dirty="0"/>
              <a:t>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96980F-19B6-9F44-99F5-473DAC90DD1B}"/>
              </a:ext>
            </a:extLst>
          </p:cNvPr>
          <p:cNvSpPr txBox="1">
            <a:spLocks/>
          </p:cNvSpPr>
          <p:nvPr/>
        </p:nvSpPr>
        <p:spPr>
          <a:xfrm>
            <a:off x="1141410" y="2311399"/>
            <a:ext cx="4878391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6CAB9B0-9A14-DE46-879D-297597E3EB87}"/>
              </a:ext>
            </a:extLst>
          </p:cNvPr>
          <p:cNvSpPr txBox="1">
            <a:spLocks/>
          </p:cNvSpPr>
          <p:nvPr/>
        </p:nvSpPr>
        <p:spPr>
          <a:xfrm>
            <a:off x="6172200" y="2311399"/>
            <a:ext cx="4875210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3EE69-7457-8445-B446-073383D7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5" y="1663288"/>
            <a:ext cx="3986119" cy="2520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995CD-47DB-A945-8944-FF90131FBA83}"/>
              </a:ext>
            </a:extLst>
          </p:cNvPr>
          <p:cNvSpPr txBox="1"/>
          <p:nvPr/>
        </p:nvSpPr>
        <p:spPr>
          <a:xfrm>
            <a:off x="1986844" y="1857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22B339-4104-A844-A38A-94611A4F9543}"/>
              </a:ext>
            </a:extLst>
          </p:cNvPr>
          <p:cNvSpPr txBox="1">
            <a:spLocks/>
          </p:cNvSpPr>
          <p:nvPr/>
        </p:nvSpPr>
        <p:spPr>
          <a:xfrm>
            <a:off x="1786994" y="418423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4"/>
              </a:rPr>
              <a:t>Algorithm comparisons on Atari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7892D-6903-C94D-B550-6391CD4E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936" y="1661099"/>
            <a:ext cx="4320597" cy="25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489" y="803471"/>
            <a:ext cx="4966332" cy="801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RL LOOP</a:t>
            </a:r>
          </a:p>
        </p:txBody>
      </p:sp>
      <p:sp>
        <p:nvSpPr>
          <p:cNvPr id="73" name="Round Diagonal Corner Rectangle 6">
            <a:extLst>
              <a:ext uri="{FF2B5EF4-FFF2-40B4-BE49-F238E27FC236}">
                <a16:creationId xmlns:a16="http://schemas.microsoft.com/office/drawing/2014/main" id="{47EE5CF8-4249-4A2B-A619-5FAB3ADF5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Earth Globe - Asia">
            <a:extLst>
              <a:ext uri="{FF2B5EF4-FFF2-40B4-BE49-F238E27FC236}">
                <a16:creationId xmlns:a16="http://schemas.microsoft.com/office/drawing/2014/main" id="{2AE1E509-906C-0745-A028-C5AFC9EED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387" y="2708276"/>
            <a:ext cx="1460606" cy="1460606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7F18FCA-1362-9B49-B06E-9D81A7EB1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6968" y="2673297"/>
            <a:ext cx="1460605" cy="1460605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91B421-ED6D-0A47-AC4B-A56254808E2F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16200000" flipH="1">
            <a:off x="3299990" y="1450577"/>
            <a:ext cx="34979" cy="2480419"/>
          </a:xfrm>
          <a:prstGeom prst="bentConnector3">
            <a:avLst>
              <a:gd name="adj1" fmla="val -653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C1A7836-9BE0-9A43-A064-628606DB5C31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rot="5400000" flipH="1">
            <a:off x="3299991" y="2911183"/>
            <a:ext cx="34980" cy="2480419"/>
          </a:xfrm>
          <a:prstGeom prst="bentConnector3">
            <a:avLst>
              <a:gd name="adj1" fmla="val -6535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42505F-F1D1-444A-8A6F-D722AC0FD308}"/>
              </a:ext>
            </a:extLst>
          </p:cNvPr>
          <p:cNvCxnSpPr>
            <a:cxnSpLocks/>
          </p:cNvCxnSpPr>
          <p:nvPr/>
        </p:nvCxnSpPr>
        <p:spPr>
          <a:xfrm rot="5400000" flipH="1">
            <a:off x="3299989" y="3157440"/>
            <a:ext cx="34980" cy="2480419"/>
          </a:xfrm>
          <a:prstGeom prst="bentConnector3">
            <a:avLst>
              <a:gd name="adj1" fmla="val -1315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B81F931-7434-A840-B509-F8DCCF45C4D8}"/>
              </a:ext>
            </a:extLst>
          </p:cNvPr>
          <p:cNvSpPr txBox="1"/>
          <p:nvPr/>
        </p:nvSpPr>
        <p:spPr>
          <a:xfrm>
            <a:off x="2641338" y="4071633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99564-792C-CD47-8422-79F4C5BB88EF}"/>
              </a:ext>
            </a:extLst>
          </p:cNvPr>
          <p:cNvSpPr txBox="1"/>
          <p:nvPr/>
        </p:nvSpPr>
        <p:spPr>
          <a:xfrm>
            <a:off x="2673750" y="2091746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8704DE-DDAC-834E-974F-494C2CE2CCA3}"/>
              </a:ext>
            </a:extLst>
          </p:cNvPr>
          <p:cNvSpPr txBox="1"/>
          <p:nvPr/>
        </p:nvSpPr>
        <p:spPr>
          <a:xfrm>
            <a:off x="2634239" y="4534178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Reward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6390126" y="1633327"/>
            <a:ext cx="4811115" cy="440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Actions based on observations</a:t>
            </a:r>
          </a:p>
          <a:p>
            <a:r>
              <a:rPr lang="en-US" sz="2000" dirty="0"/>
              <a:t>Uncertain environment</a:t>
            </a:r>
          </a:p>
          <a:p>
            <a:r>
              <a:rPr lang="en-US" sz="2000" dirty="0"/>
              <a:t>Sequential decision-making</a:t>
            </a:r>
          </a:p>
          <a:p>
            <a:r>
              <a:rPr lang="en-US" sz="2000" dirty="0"/>
              <a:t>Maximize long-term benefit</a:t>
            </a:r>
          </a:p>
          <a:p>
            <a:r>
              <a:rPr lang="en-US" sz="2000" dirty="0"/>
              <a:t>Generate experience with random actions</a:t>
            </a:r>
          </a:p>
          <a:p>
            <a:r>
              <a:rPr lang="en-US" sz="2000" dirty="0"/>
              <a:t>Learn from experience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Similar to human/animal learning…</a:t>
            </a:r>
          </a:p>
          <a:p>
            <a:pPr marL="0" indent="0">
              <a:buNone/>
            </a:pPr>
            <a:r>
              <a:rPr lang="en-US" sz="2000" dirty="0"/>
              <a:t>(Well, not that much)</a:t>
            </a:r>
          </a:p>
        </p:txBody>
      </p:sp>
    </p:spTree>
    <p:extLst>
      <p:ext uri="{BB962C8B-B14F-4D97-AF65-F5344CB8AC3E}">
        <p14:creationId xmlns:p14="http://schemas.microsoft.com/office/powerpoint/2010/main" val="30284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1616</Words>
  <Application>Microsoft Macintosh PowerPoint</Application>
  <PresentationFormat>Widescreen</PresentationFormat>
  <Paragraphs>226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Tw Cen MT</vt:lpstr>
      <vt:lpstr>Wingdings</vt:lpstr>
      <vt:lpstr>Circuit</vt:lpstr>
      <vt:lpstr>Real-World Reinforcement Learning: Challenges and Opportunities</vt:lpstr>
      <vt:lpstr>WHERE WE ARE at  WITH RL</vt:lpstr>
      <vt:lpstr>RL Success STORIES</vt:lpstr>
      <vt:lpstr>The GRAND PROMISE OF RL</vt:lpstr>
      <vt:lpstr>REAL-WORLD RL SUCCESS STORIES</vt:lpstr>
      <vt:lpstr>Real-World RL Challenges &amp; OPPORTUNITIES</vt:lpstr>
      <vt:lpstr>CHALLENGE: SAMPLE EFFICIENCY</vt:lpstr>
      <vt:lpstr>Challenge: sample efficiency</vt:lpstr>
      <vt:lpstr>RL LOOP</vt:lpstr>
      <vt:lpstr>How humans actually learn</vt:lpstr>
      <vt:lpstr>Education, education, education…</vt:lpstr>
      <vt:lpstr>APPROACH: MACHINE TEACHING</vt:lpstr>
      <vt:lpstr>MACHINE TEACHING</vt:lpstr>
      <vt:lpstr>MACHINE TEACHING</vt:lpstr>
      <vt:lpstr>divide THE task into concepts</vt:lpstr>
      <vt:lpstr>divide THE task into concepts</vt:lpstr>
      <vt:lpstr>divide THE task into concepts</vt:lpstr>
      <vt:lpstr>Use a curriculum</vt:lpstr>
      <vt:lpstr>Use a curriculum</vt:lpstr>
      <vt:lpstr>CONSTRAIN THE EXPLORATION</vt:lpstr>
      <vt:lpstr>Provide feedback</vt:lpstr>
      <vt:lpstr>MACHINE TEACHING</vt:lpstr>
      <vt:lpstr>Criticism</vt:lpstr>
      <vt:lpstr>CHALLENGE: NEED FOR SIMULATION</vt:lpstr>
      <vt:lpstr>Need for Simulation</vt:lpstr>
      <vt:lpstr>Approaches: OFFLINE RL Better sim integration</vt:lpstr>
      <vt:lpstr>Offline reinforcement learning</vt:lpstr>
      <vt:lpstr>Better sim integration</vt:lpstr>
      <vt:lpstr>CHALLENGE: SIM-TO-REAL GAP</vt:lpstr>
      <vt:lpstr>SIM-TO-REAL GAP</vt:lpstr>
      <vt:lpstr>APPROACH: DESIGN THE REAL WORLD</vt:lpstr>
      <vt:lpstr>Designing the environment</vt:lpstr>
      <vt:lpstr>Unadversarial objects</vt:lpstr>
      <vt:lpstr>Unadversarial objects</vt:lpstr>
      <vt:lpstr>Unadversarial objects</vt:lpstr>
      <vt:lpstr>Other major challenges</vt:lpstr>
      <vt:lpstr>More challenges and more opportunities</vt:lpstr>
      <vt:lpstr>Real-World RL Challenges</vt:lpstr>
      <vt:lpstr>THANK YOU</vt:lpstr>
      <vt:lpstr>PowerPoint Presentation</vt:lpstr>
      <vt:lpstr>ADDITIONAL DISCUSSION  </vt:lpstr>
      <vt:lpstr>Challenge: DESIGNING reward function</vt:lpstr>
      <vt:lpstr>Challenge: DESIGNING reward function</vt:lpstr>
      <vt:lpstr>REWARD FUNCTION FAILURE ANECDOTES</vt:lpstr>
      <vt:lpstr>increasing sample efficiency</vt:lpstr>
      <vt:lpstr>Learning without a reward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Real-World Reinforcement Learning: Challenges and Opportunities</dc:title>
  <dc:creator>Enes Bilgin</dc:creator>
  <cp:lastModifiedBy>Enes Bilgin</cp:lastModifiedBy>
  <cp:revision>87</cp:revision>
  <dcterms:created xsi:type="dcterms:W3CDTF">2020-09-24T15:26:40Z</dcterms:created>
  <dcterms:modified xsi:type="dcterms:W3CDTF">2021-01-12T16:41:40Z</dcterms:modified>
</cp:coreProperties>
</file>